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295" r:id="rId3"/>
    <p:sldId id="304" r:id="rId4"/>
    <p:sldId id="259" r:id="rId5"/>
    <p:sldId id="282" r:id="rId6"/>
    <p:sldId id="260" r:id="rId7"/>
    <p:sldId id="292" r:id="rId8"/>
    <p:sldId id="300" r:id="rId9"/>
    <p:sldId id="299" r:id="rId10"/>
    <p:sldId id="301" r:id="rId11"/>
    <p:sldId id="265" r:id="rId12"/>
    <p:sldId id="266" r:id="rId13"/>
    <p:sldId id="267" r:id="rId14"/>
    <p:sldId id="268" r:id="rId15"/>
    <p:sldId id="281" r:id="rId16"/>
    <p:sldId id="277" r:id="rId17"/>
    <p:sldId id="305" r:id="rId18"/>
    <p:sldId id="289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0" autoAdjust="0"/>
    <p:restoredTop sz="81347" autoAdjust="0"/>
  </p:normalViewPr>
  <p:slideViewPr>
    <p:cSldViewPr>
      <p:cViewPr varScale="1">
        <p:scale>
          <a:sx n="57" d="100"/>
          <a:sy n="57" d="100"/>
        </p:scale>
        <p:origin x="-8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D89D2C9-AE40-4429-8C6F-ACAADC568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pic>
        <p:nvPicPr>
          <p:cNvPr id="13" name="Picture 16" descr="nasa fullblack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14940" t="11234" r="14940" b="11234"/>
          <a:stretch>
            <a:fillRect/>
          </a:stretch>
        </p:blipFill>
        <p:spPr bwMode="auto">
          <a:xfrm>
            <a:off x="7620000" y="2286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4, 2008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EOHS Seminar</a:t>
            </a:r>
          </a:p>
          <a:p>
            <a:pPr>
              <a:defRPr/>
            </a:pPr>
            <a:r>
              <a:rPr lang="en-US"/>
              <a:t>UT School of Public Health</a:t>
            </a:r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D9105-33B9-43C8-A805-A6F339089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78F43-772D-478C-8B19-B7A7E59A4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97BFB-8436-4D42-8BD3-085F0F913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1A836-5D56-4C6F-A83C-CFFDC629C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E831C-C922-4088-B2B6-4BBEB599D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E8031-A0E7-48B0-946D-9DB90562C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E23A9-BAD3-4C00-A77D-5D34EE71DB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F2A87-3040-458F-B6D7-2800864EC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453DC-D2E4-4840-918F-0B841158F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658A5-AED5-4F2A-8051-860520472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EFFCA-EAD9-446B-98D0-CCFA5383D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90337-81C8-43B8-996A-A4C37705B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F3F46-32C1-4723-8AF6-8CB326E31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1FE0D0AB-915A-4D77-B8ED-E4AF6A499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29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229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229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229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229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1229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30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230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0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16" descr="nasa fullblack"/>
          <p:cNvPicPr>
            <a:picLocks noChangeAspect="1" noChangeArrowheads="1"/>
          </p:cNvPicPr>
          <p:nvPr userDrawn="1"/>
        </p:nvPicPr>
        <p:blipFill>
          <a:blip r:embed="rId1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14940" t="11234" r="14940" b="11234"/>
          <a:stretch>
            <a:fillRect/>
          </a:stretch>
        </p:blipFill>
        <p:spPr bwMode="auto">
          <a:xfrm>
            <a:off x="7848600" y="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file:///C:\Documents%20and%20Settings\Neal%20Zapp\Desktop\Zapp_stuff\RHWG-05\Cylindrical.av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3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June 21, 2011</a:t>
            </a:r>
          </a:p>
        </p:txBody>
      </p:sp>
      <p:sp>
        <p:nvSpPr>
          <p:cNvPr id="16386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6251575"/>
            <a:ext cx="3733800" cy="476250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Space Weather Enterprise Forum 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dirty="0" smtClean="0"/>
              <a:t>Human Safety and Response Preparedness</a:t>
            </a:r>
            <a:endParaRPr lang="en-US" sz="5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John R. Allen, PhD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NASA </a:t>
            </a:r>
            <a:r>
              <a:rPr lang="en-US" dirty="0" smtClean="0"/>
              <a:t>Headquarters</a:t>
            </a:r>
            <a:endParaRPr lang="en-US" dirty="0"/>
          </a:p>
          <a:p>
            <a:pPr eaLnBrk="1" hangingPunct="1">
              <a:defRPr/>
            </a:pPr>
            <a:r>
              <a:rPr lang="en-US" dirty="0" smtClean="0"/>
              <a:t>Space Operations Mission Directorate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Other Countermeasures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u="sng" dirty="0"/>
              <a:t>Screening</a:t>
            </a:r>
            <a:r>
              <a:rPr lang="en-US" sz="2600" dirty="0"/>
              <a:t>:  Potential methods to screen for a genetic predisposition that results in an increased susceptibility or resistance to radiation</a:t>
            </a:r>
          </a:p>
          <a:p>
            <a:pPr eaLnBrk="1" hangingPunct="1">
              <a:defRPr/>
            </a:pPr>
            <a:r>
              <a:rPr lang="en-US" sz="2600" u="sng" dirty="0"/>
              <a:t>Prevention</a:t>
            </a:r>
            <a:r>
              <a:rPr lang="en-US" sz="2600" dirty="0"/>
              <a:t>:  Development of pharmaceuticals that can be used as </a:t>
            </a:r>
            <a:r>
              <a:rPr lang="en-US" sz="2600" dirty="0" err="1"/>
              <a:t>radioprotectants</a:t>
            </a:r>
            <a:r>
              <a:rPr lang="en-US" sz="2600" dirty="0"/>
              <a:t> and genetic methods to enhance an organism’s ability to repair damage</a:t>
            </a:r>
          </a:p>
          <a:p>
            <a:pPr eaLnBrk="1" hangingPunct="1">
              <a:defRPr/>
            </a:pPr>
            <a:r>
              <a:rPr lang="en-US" sz="2600" u="sng" dirty="0"/>
              <a:t>Intervention</a:t>
            </a:r>
            <a:r>
              <a:rPr lang="en-US" sz="2600" dirty="0"/>
              <a:t>:  Interventions may be required to address acute radiation effects resulting from solar particle events.  Biological interventions such as gene therapy methods to enhance cell repair or </a:t>
            </a:r>
            <a:r>
              <a:rPr lang="en-US" sz="2600" dirty="0" err="1"/>
              <a:t>apotosis</a:t>
            </a:r>
            <a:r>
              <a:rPr lang="en-US" sz="2600" dirty="0"/>
              <a:t> may be possible in the future.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7848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Missions Beyond Low Earth Orbit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u="sng" dirty="0">
                <a:solidFill>
                  <a:schemeClr val="tx2"/>
                </a:solidFill>
              </a:rPr>
              <a:t>Significant risk</a:t>
            </a:r>
            <a:r>
              <a:rPr lang="en-US" sz="2400" dirty="0"/>
              <a:t> to crew and mission from space radiation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No geomagnetic protection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Space </a:t>
            </a:r>
            <a:r>
              <a:rPr lang="en-US" sz="2000" dirty="0" smtClean="0"/>
              <a:t>weather events</a:t>
            </a:r>
            <a:endParaRPr lang="en-US" sz="20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Mission durations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~x10 compared to ISS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Determination of an acceptable level of risk for exploration underway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NASA has chartered reviews by the NCRP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NCRP 153 - Information Needed to Make Radiation Protection Recommendations for Space Missions Beyond Low-Earth Orbit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SC 1-13:  Impact of Individual Susceptibility and Previous Radiation Exposure on Radiation Risk for Astronauts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SC 1-15:  Radiation Protection and Science Goals for Short-Term Lunar Missions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Information Needed</a:t>
            </a:r>
            <a:br>
              <a:rPr lang="en-US" sz="4000"/>
            </a:br>
            <a:r>
              <a:rPr lang="en-US" sz="4000"/>
              <a:t>as published in NCRP 153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Space Radiation Environment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SPE forecasting and prediction capabilities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realistic models of the largest expected SPE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fluence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rates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 to improve the GCR environmental models used for risk assessment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Space Radiation Physics and Transport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Develop and validate space radiation transport codes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Improve existing nuclear interaction databases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Information Needed (Cont.)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51816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Space </a:t>
            </a:r>
            <a:r>
              <a:rPr lang="en-US" sz="2800" dirty="0" err="1"/>
              <a:t>Dosimetry</a:t>
            </a:r>
            <a:endParaRPr lang="en-US" sz="2800" dirty="0"/>
          </a:p>
          <a:p>
            <a:pPr lvl="1" eaLnBrk="1" hangingPunct="1">
              <a:defRPr/>
            </a:pPr>
            <a:r>
              <a:rPr lang="en-US" sz="2400" dirty="0"/>
              <a:t>Develop, certify and fly reliable rugged monitoring equipment</a:t>
            </a:r>
          </a:p>
          <a:p>
            <a:pPr lvl="1" eaLnBrk="1" hangingPunct="1">
              <a:defRPr/>
            </a:pPr>
            <a:r>
              <a:rPr lang="en-US" sz="2400" dirty="0" smtClean="0"/>
              <a:t>Improve </a:t>
            </a:r>
            <a:r>
              <a:rPr lang="en-US" sz="2400" dirty="0"/>
              <a:t>neutron spectrometers</a:t>
            </a:r>
          </a:p>
          <a:p>
            <a:pPr lvl="1" eaLnBrk="1" hangingPunct="1">
              <a:defRPr/>
            </a:pPr>
            <a:r>
              <a:rPr lang="en-US" sz="2400" dirty="0" smtClean="0"/>
              <a:t>Validation </a:t>
            </a:r>
            <a:r>
              <a:rPr lang="en-US" sz="2400" dirty="0"/>
              <a:t>of transport and </a:t>
            </a:r>
            <a:r>
              <a:rPr lang="en-US" sz="2400" dirty="0" err="1"/>
              <a:t>dosimetry</a:t>
            </a:r>
            <a:r>
              <a:rPr lang="en-US" sz="2400" dirty="0"/>
              <a:t> models</a:t>
            </a:r>
          </a:p>
          <a:p>
            <a:pPr lvl="1" eaLnBrk="1" hangingPunct="1">
              <a:defRPr/>
            </a:pPr>
            <a:r>
              <a:rPr lang="en-US" sz="2400" dirty="0"/>
              <a:t>Improved understanding of </a:t>
            </a:r>
            <a:r>
              <a:rPr lang="en-US" sz="2400" i="1" dirty="0" smtClean="0"/>
              <a:t>Tissue Equivalent Proportional Counter</a:t>
            </a:r>
            <a:r>
              <a:rPr lang="en-US" sz="2400" dirty="0" smtClean="0"/>
              <a:t>  (TEPC)</a:t>
            </a:r>
            <a:r>
              <a:rPr lang="en-US" sz="2400" i="1" dirty="0" smtClean="0"/>
              <a:t> </a:t>
            </a:r>
            <a:r>
              <a:rPr lang="en-US" sz="2400" dirty="0" smtClean="0"/>
              <a:t>response</a:t>
            </a:r>
          </a:p>
          <a:p>
            <a:pPr lvl="2" eaLnBrk="1" hangingPunct="1">
              <a:defRPr/>
            </a:pPr>
            <a:r>
              <a:rPr lang="en-US" sz="2000" dirty="0" smtClean="0"/>
              <a:t>Measures radiation dose and dose equivalent in fields containing a mixture of particle types</a:t>
            </a:r>
            <a:endParaRPr lang="en-US" sz="2000" dirty="0"/>
          </a:p>
          <a:p>
            <a:pPr lvl="1" eaLnBrk="1" hangingPunct="1">
              <a:defRPr/>
            </a:pPr>
            <a:r>
              <a:rPr lang="en-US" sz="2400" dirty="0"/>
              <a:t>Improved organ dose assessment </a:t>
            </a:r>
          </a:p>
        </p:txBody>
      </p:sp>
      <p:pic>
        <p:nvPicPr>
          <p:cNvPr id="28675" name="Picture 3" descr="547531main_TEPC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0175" y="2667000"/>
            <a:ext cx="39338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6705600" y="5410200"/>
            <a:ext cx="800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TEPC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Information Needed (Cont.)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Space Radiation Biology</a:t>
            </a:r>
          </a:p>
          <a:p>
            <a:pPr lvl="1" eaLnBrk="1" hangingPunct="1">
              <a:defRPr/>
            </a:pPr>
            <a:r>
              <a:rPr lang="en-US" dirty="0"/>
              <a:t>Late radiation effects (cancer/non-cancer)</a:t>
            </a:r>
          </a:p>
          <a:p>
            <a:pPr lvl="1" eaLnBrk="1" hangingPunct="1">
              <a:defRPr/>
            </a:pPr>
            <a:r>
              <a:rPr lang="en-US" dirty="0"/>
              <a:t>Early radiation effects	</a:t>
            </a:r>
          </a:p>
          <a:p>
            <a:pPr lvl="2" eaLnBrk="1" hangingPunct="1">
              <a:defRPr/>
            </a:pPr>
            <a:r>
              <a:rPr lang="en-US" dirty="0"/>
              <a:t>Thresholds for </a:t>
            </a:r>
            <a:r>
              <a:rPr lang="en-US" dirty="0" err="1"/>
              <a:t>neurovestibular</a:t>
            </a:r>
            <a:r>
              <a:rPr lang="en-US" dirty="0"/>
              <a:t>, cardiac, </a:t>
            </a:r>
            <a:r>
              <a:rPr lang="en-US" dirty="0" err="1"/>
              <a:t>prodromal</a:t>
            </a:r>
            <a:r>
              <a:rPr lang="en-US" dirty="0"/>
              <a:t> and other CNS </a:t>
            </a:r>
            <a:r>
              <a:rPr lang="en-US" dirty="0" err="1"/>
              <a:t>efffects</a:t>
            </a:r>
            <a:endParaRPr lang="en-US" dirty="0"/>
          </a:p>
          <a:p>
            <a:pPr lvl="2" eaLnBrk="1" hangingPunct="1">
              <a:defRPr/>
            </a:pPr>
            <a:r>
              <a:rPr lang="en-US" dirty="0"/>
              <a:t>Hematological, dermal and immune issues</a:t>
            </a:r>
          </a:p>
          <a:p>
            <a:pPr lvl="1" eaLnBrk="1" hangingPunct="1">
              <a:defRPr/>
            </a:pPr>
            <a:r>
              <a:rPr lang="en-US" dirty="0"/>
              <a:t>Dose rate effects</a:t>
            </a:r>
          </a:p>
          <a:p>
            <a:pPr lvl="1" eaLnBrk="1" hangingPunct="1">
              <a:defRPr/>
            </a:pPr>
            <a:r>
              <a:rPr lang="en-US" dirty="0"/>
              <a:t>Countermeasure development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555625" y="5935663"/>
            <a:ext cx="813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>Goal:  Improved Risk Assessment Model </a:t>
            </a:r>
            <a:r>
              <a:rPr lang="en-US" sz="2000">
                <a:solidFill>
                  <a:schemeClr val="tx2"/>
                </a:solidFill>
                <a:cs typeface="Arial" charset="0"/>
              </a:rPr>
              <a:t>→ Acceptable Level of 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Designing Vehicles with Current Knowledge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Communicating importance of radiation protection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Radiation </a:t>
            </a:r>
            <a:r>
              <a:rPr lang="en-US" dirty="0"/>
              <a:t>System – part of Vehicle Integration Office – Spacecraft Design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Allocation of PELs to vehicle design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Human System Integration Standards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Currently a “work in progress”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Flexibility in the future will be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 l="5659" t="7120" r="7547" b="3181"/>
          <a:stretch>
            <a:fillRect/>
          </a:stretch>
        </p:blipFill>
        <p:spPr bwMode="auto">
          <a:xfrm>
            <a:off x="6477000" y="1524000"/>
            <a:ext cx="198120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8077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Design and Response Operations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200" dirty="0"/>
              <a:t>The best opportunity for implementing ALARA inside vehicles and habitats is during the design process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dirty="0"/>
              <a:t>Mass/volume </a:t>
            </a:r>
            <a:r>
              <a:rPr lang="en-US" sz="2200" dirty="0" smtClean="0"/>
              <a:t>penalty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/>
              <a:t>GCR difficult if not impossible to shield</a:t>
            </a:r>
            <a:endParaRPr lang="en-US" sz="1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dirty="0"/>
              <a:t>Design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dirty="0"/>
              <a:t>Use of physics codes to model vehicle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dirty="0"/>
              <a:t>Multi-use materials and geometry optimization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dirty="0"/>
              <a:t>Radiation protection as design element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dirty="0"/>
              <a:t>Provide baseline shelter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dirty="0"/>
              <a:t>Operations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Concept of Operations development ongoing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dirty="0"/>
              <a:t>Risk minimization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dirty="0"/>
              <a:t>Mission flexibility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200" dirty="0"/>
              <a:t>“Worst Case”</a:t>
            </a:r>
          </a:p>
        </p:txBody>
      </p:sp>
      <p:pic>
        <p:nvPicPr>
          <p:cNvPr id="31748" name="Picture 5"/>
          <p:cNvPicPr>
            <a:picLocks noChangeAspect="1" noChangeArrowheads="1"/>
          </p:cNvPicPr>
          <p:nvPr/>
        </p:nvPicPr>
        <p:blipFill>
          <a:blip r:embed="rId4"/>
          <a:srcRect l="3615" t="7742" r="2409" b="10193"/>
          <a:stretch>
            <a:fillRect/>
          </a:stretch>
        </p:blipFill>
        <p:spPr bwMode="auto">
          <a:xfrm>
            <a:off x="3581400" y="5105400"/>
            <a:ext cx="243840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3200400"/>
            <a:ext cx="2438400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7" descr="Lunar liftoff JF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5029200"/>
            <a:ext cx="2667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1" name="Text Box 8"/>
          <p:cNvSpPr txBox="1">
            <a:spLocks noChangeArrowheads="1"/>
          </p:cNvSpPr>
          <p:nvPr/>
        </p:nvSpPr>
        <p:spPr bwMode="auto">
          <a:xfrm>
            <a:off x="0" y="6613525"/>
            <a:ext cx="28924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Courtesy of the Space Radiation Analysis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Implications for Commercial  Ventures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Same concerns and planning as NASA</a:t>
            </a:r>
          </a:p>
          <a:p>
            <a:pPr lvl="1" eaLnBrk="1" hangingPunct="1">
              <a:defRPr/>
            </a:pPr>
            <a:r>
              <a:rPr lang="en-US" dirty="0" smtClean="0"/>
              <a:t>Mission length, destination, exposure, shielding, craft design, monitoring, PREDICTION, etc.</a:t>
            </a:r>
          </a:p>
          <a:p>
            <a:pPr eaLnBrk="1" hangingPunct="1">
              <a:defRPr/>
            </a:pPr>
            <a:r>
              <a:rPr lang="en-US" dirty="0" smtClean="0"/>
              <a:t>Duration and destination may be different – initially</a:t>
            </a:r>
          </a:p>
          <a:p>
            <a:pPr eaLnBrk="1" hangingPunct="1">
              <a:defRPr/>
            </a:pPr>
            <a:r>
              <a:rPr lang="en-US" dirty="0" smtClean="0"/>
              <a:t>Participants </a:t>
            </a:r>
            <a:r>
              <a:rPr lang="en-US" dirty="0" err="1" smtClean="0"/>
              <a:t>vs</a:t>
            </a:r>
            <a:r>
              <a:rPr lang="en-US" dirty="0" smtClean="0"/>
              <a:t> Crewmembers</a:t>
            </a:r>
          </a:p>
          <a:p>
            <a:pPr lvl="1" eaLnBrk="1" hangingPunct="1">
              <a:defRPr/>
            </a:pPr>
            <a:r>
              <a:rPr lang="en-US" dirty="0" smtClean="0"/>
              <a:t>Frequency of exposure</a:t>
            </a:r>
          </a:p>
          <a:p>
            <a:pPr eaLnBrk="1" hangingPunct="1">
              <a:defRPr/>
            </a:pPr>
            <a:r>
              <a:rPr lang="en-US" dirty="0" smtClean="0"/>
              <a:t>Commercial Aerospace	</a:t>
            </a:r>
          </a:p>
          <a:p>
            <a:pPr lvl="1" eaLnBrk="1" hangingPunct="1">
              <a:defRPr/>
            </a:pPr>
            <a:r>
              <a:rPr lang="en-US" dirty="0" smtClean="0"/>
              <a:t>Polar routes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33400" y="1295400"/>
            <a:ext cx="4800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Questions ?</a:t>
            </a:r>
          </a:p>
        </p:txBody>
      </p:sp>
      <p:pic>
        <p:nvPicPr>
          <p:cNvPr id="33794" name="Picture 2" descr="Trekd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362200"/>
            <a:ext cx="3200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457200"/>
            <a:ext cx="77724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dirty="0" smtClean="0"/>
              <a:t>NASA Is Concerned With Two Main Types Of Radiation Risk: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800" u="sng" dirty="0"/>
              <a:t>Short-term consequences of relatively high levels of radiation</a:t>
            </a:r>
            <a:r>
              <a:rPr lang="en-US" sz="2800" dirty="0"/>
              <a:t>, </a:t>
            </a:r>
            <a:endParaRPr lang="en-US" sz="2800" dirty="0" smtClean="0"/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 smtClean="0"/>
              <a:t>Caused </a:t>
            </a:r>
            <a:r>
              <a:rPr lang="en-US" sz="2400" dirty="0"/>
              <a:t>by a Solar Particle Event (SPE), 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 smtClean="0"/>
              <a:t>Repeated </a:t>
            </a:r>
            <a:r>
              <a:rPr lang="en-US" sz="2400" dirty="0"/>
              <a:t>exposure during passage of the South Atlantic </a:t>
            </a:r>
            <a:r>
              <a:rPr lang="en-US" sz="2400" dirty="0" smtClean="0"/>
              <a:t>Anomaly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 smtClean="0"/>
              <a:t>Radiation </a:t>
            </a:r>
            <a:r>
              <a:rPr lang="en-US" sz="2400" dirty="0"/>
              <a:t>risk is mainly due to cell depletion of sensitive </a:t>
            </a:r>
            <a:r>
              <a:rPr lang="en-US" sz="2400" dirty="0" smtClean="0"/>
              <a:t>tissues: </a:t>
            </a:r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000" dirty="0" smtClean="0"/>
              <a:t>bone </a:t>
            </a:r>
            <a:r>
              <a:rPr lang="en-US" sz="2000" dirty="0"/>
              <a:t>marrow, </a:t>
            </a:r>
            <a:endParaRPr lang="en-US" sz="2000" dirty="0" smtClean="0"/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000" dirty="0" smtClean="0"/>
              <a:t>intestinal </a:t>
            </a:r>
            <a:r>
              <a:rPr lang="en-US" sz="2000" dirty="0"/>
              <a:t>epithelium, </a:t>
            </a:r>
            <a:endParaRPr lang="en-US" sz="2000" dirty="0" smtClean="0"/>
          </a:p>
          <a:p>
            <a:pPr lvl="2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000" dirty="0" smtClean="0"/>
              <a:t>skin</a:t>
            </a:r>
            <a:r>
              <a:rPr lang="en-US" sz="2000" dirty="0"/>
              <a:t>, etc</a:t>
            </a:r>
            <a:r>
              <a:rPr lang="en-US" sz="2000" dirty="0" smtClean="0"/>
              <a:t>.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en-US" sz="2400" dirty="0" smtClean="0"/>
              <a:t>May </a:t>
            </a:r>
            <a:r>
              <a:rPr lang="en-US" sz="2400" dirty="0"/>
              <a:t>lead to conditions affecting </a:t>
            </a:r>
            <a:r>
              <a:rPr lang="en-US" sz="2400" dirty="0" smtClean="0"/>
              <a:t>crew health </a:t>
            </a:r>
            <a:r>
              <a:rPr lang="en-US" sz="2400" dirty="0"/>
              <a:t>and </a:t>
            </a:r>
            <a:r>
              <a:rPr lang="en-US" sz="2400" dirty="0" smtClean="0"/>
              <a:t>performance </a:t>
            </a: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u="sng" dirty="0"/>
              <a:t>Long-term exposure to expected levels of solar and galactic cosmic radiation</a:t>
            </a:r>
            <a:r>
              <a:rPr lang="en-US" sz="2800" dirty="0"/>
              <a:t> </a:t>
            </a:r>
            <a:endParaRPr lang="en-US" sz="28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Enhanced </a:t>
            </a:r>
            <a:r>
              <a:rPr lang="en-US" sz="2400" dirty="0"/>
              <a:t>probability of cancer 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Possibly </a:t>
            </a:r>
            <a:r>
              <a:rPr lang="en-US" sz="2400" dirty="0"/>
              <a:t>changes in the cells of the brain, reproductive </a:t>
            </a:r>
            <a:r>
              <a:rPr lang="en-US" sz="2400" dirty="0" smtClean="0"/>
              <a:t>organs, other </a:t>
            </a:r>
            <a:r>
              <a:rPr lang="en-US" sz="2400" dirty="0"/>
              <a:t>tissues.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133600"/>
            <a:ext cx="4953000" cy="350520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South Atlantic Anomaly</a:t>
            </a:r>
            <a:endParaRPr lang="en-US" dirty="0"/>
          </a:p>
        </p:txBody>
      </p:sp>
      <p:pic>
        <p:nvPicPr>
          <p:cNvPr id="18435" name="Content Placeholder 3" descr="Van-Allen-Belt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2209800"/>
            <a:ext cx="4810125" cy="3171825"/>
          </a:xfrm>
        </p:spPr>
      </p:pic>
      <p:pic>
        <p:nvPicPr>
          <p:cNvPr id="18436" name="Picture 14" descr="DNA Molecule with X-Ray and Heavy Ion Track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1600200"/>
            <a:ext cx="291147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Text Box 15"/>
          <p:cNvSpPr txBox="1">
            <a:spLocks noChangeArrowheads="1"/>
          </p:cNvSpPr>
          <p:nvPr/>
        </p:nvSpPr>
        <p:spPr bwMode="auto">
          <a:xfrm>
            <a:off x="5791200" y="5638800"/>
            <a:ext cx="2419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Double Strand Breaks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7813"/>
            <a:ext cx="7848600" cy="11699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Basis of a Radiation Protection Program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Principles of Radiation Protection: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Define risks 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Define acceptable levels, </a:t>
            </a:r>
            <a:r>
              <a:rPr lang="en-US" sz="2400" dirty="0"/>
              <a:t>leading to exposure limits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Justify activity </a:t>
            </a:r>
            <a:r>
              <a:rPr lang="en-US" sz="2400" dirty="0"/>
              <a:t>involving radiation exposures </a:t>
            </a:r>
            <a:r>
              <a:rPr lang="en-US" sz="2400" dirty="0" smtClean="0"/>
              <a:t>in terms of benefits </a:t>
            </a:r>
            <a:r>
              <a:rPr lang="en-US" sz="2400" dirty="0"/>
              <a:t>to society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As Low As Reasonably Achievable (ALARA) requirement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Implementation</a:t>
            </a:r>
            <a:endParaRPr lang="en-US" sz="28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Establish risk projection methods and limits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Train </a:t>
            </a:r>
            <a:r>
              <a:rPr lang="en-US" sz="2400" dirty="0"/>
              <a:t>workers and specialists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err="1"/>
              <a:t>Dosimetry</a:t>
            </a:r>
            <a:endParaRPr lang="en-US" sz="24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Maintaining </a:t>
            </a:r>
            <a:r>
              <a:rPr lang="en-US" sz="2400" dirty="0" smtClean="0"/>
              <a:t>records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ALARA documentation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ALARA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population involved in space activities is of limited size; thus, genetic effects would not play a role.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benefit of space flight exceeds substantially the 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risk.</a:t>
            </a:r>
            <a:endParaRPr lang="en-US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Radiation </a:t>
            </a: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hazards 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 </a:t>
            </a: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conducted before each 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mission.</a:t>
            </a:r>
            <a:endParaRPr lang="en-US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Radiation exposure </a:t>
            </a: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monitored by 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individual/area </a:t>
            </a: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dosimeters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Records 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radiation exposures 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maintained </a:t>
            </a: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(including those from medical procedures).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Formal protocols, including the use of calibrated active and passive measurement radiation systems,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Flight rules covering any radiation exposure contingency have been developed and documented.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0"/>
            <a:ext cx="7848600" cy="11699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Radiation Protection Standards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 smtClean="0"/>
              <a:t>Ground-based Regulations Inappropriate</a:t>
            </a:r>
          </a:p>
          <a:p>
            <a:pPr eaLnBrk="1" hangingPunct="1">
              <a:defRPr/>
            </a:pPr>
            <a:r>
              <a:rPr lang="en-US" sz="2600" dirty="0" smtClean="0"/>
              <a:t>Permissible Exposure Levels (PELs) - NASA Space Flight Human System Standard – Volume 1 Crew Health </a:t>
            </a:r>
          </a:p>
          <a:p>
            <a:pPr eaLnBrk="1" hangingPunct="1">
              <a:defRPr/>
            </a:pPr>
            <a:r>
              <a:rPr lang="en-US" sz="2600" dirty="0" smtClean="0"/>
              <a:t>Reviewed </a:t>
            </a:r>
            <a:r>
              <a:rPr lang="en-US" sz="2600" dirty="0"/>
              <a:t>by National Council on Radiation </a:t>
            </a:r>
            <a:r>
              <a:rPr lang="en-US" sz="2600" dirty="0" smtClean="0"/>
              <a:t>Protection and </a:t>
            </a:r>
            <a:r>
              <a:rPr lang="en-US" sz="2600" dirty="0"/>
              <a:t>Measurements (NCRP Reports No. 132, No. 137, </a:t>
            </a:r>
            <a:r>
              <a:rPr lang="en-US" sz="2600" dirty="0" smtClean="0"/>
              <a:t>No</a:t>
            </a:r>
            <a:r>
              <a:rPr lang="en-US" sz="2600" dirty="0"/>
              <a:t>. 142) 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Space </a:t>
            </a:r>
            <a:r>
              <a:rPr lang="en-US" sz="2800" dirty="0">
                <a:solidFill>
                  <a:schemeClr val="tx2"/>
                </a:solidFill>
              </a:rPr>
              <a:t>Permissible Exposure Limits</a:t>
            </a:r>
          </a:p>
          <a:p>
            <a:pPr lvl="1" eaLnBrk="1" hangingPunct="1">
              <a:defRPr/>
            </a:pPr>
            <a:r>
              <a:rPr lang="en-US" sz="2600" dirty="0">
                <a:effectLst/>
              </a:rPr>
              <a:t>“…primary functions of preventing in-flight risks that jeopardize mission success and limiting chronic risks to acceptable levels based on legal, ethical or moral, and financial considerations.”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33400" y="51054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Mitigation of Risk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Use of countermeasures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Five approaches of which </a:t>
            </a:r>
            <a:r>
              <a:rPr lang="en-US" u="sng" dirty="0"/>
              <a:t>only the first two are currently practical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/>
              <a:t>Operational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/>
              <a:t>Shielding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/>
              <a:t>Screening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/>
              <a:t>Prevention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/>
              <a:t>Intervention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Operational Countermeasures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524000"/>
            <a:ext cx="5181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Limitation of exposure and resultant risk through: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u="sng" dirty="0"/>
              <a:t>Projection</a:t>
            </a:r>
            <a:r>
              <a:rPr lang="en-US" sz="2400" dirty="0"/>
              <a:t> of mission radiation exposure and risk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dirty="0"/>
              <a:t>Space Radiation Analysis Group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dirty="0"/>
              <a:t>Radiation Health </a:t>
            </a:r>
            <a:r>
              <a:rPr lang="en-US" dirty="0" smtClean="0"/>
              <a:t>Office</a:t>
            </a: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u="sng" dirty="0"/>
              <a:t>Selection</a:t>
            </a:r>
            <a:r>
              <a:rPr lang="en-US" sz="2400" dirty="0"/>
              <a:t> of older crew members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u="sng" dirty="0"/>
              <a:t>Avoiding</a:t>
            </a:r>
            <a:r>
              <a:rPr lang="en-US" sz="2400" dirty="0"/>
              <a:t> EVAs during passage through the </a:t>
            </a:r>
            <a:r>
              <a:rPr lang="en-US" sz="2400" dirty="0" smtClean="0"/>
              <a:t>SAA</a:t>
            </a:r>
            <a:endParaRPr lang="en-US" sz="24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Using spacecraft transfer trajectories that </a:t>
            </a:r>
            <a:r>
              <a:rPr lang="en-US" sz="2400" u="sng" dirty="0" smtClean="0"/>
              <a:t>minimize the duration</a:t>
            </a:r>
            <a:r>
              <a:rPr lang="en-US" sz="2400" dirty="0" smtClean="0"/>
              <a:t> </a:t>
            </a:r>
            <a:r>
              <a:rPr lang="en-US" sz="2400" dirty="0"/>
              <a:t>of interplanetary travel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000"/>
          </a:p>
        </p:txBody>
      </p:sp>
      <p:pic>
        <p:nvPicPr>
          <p:cNvPr id="23556" name="Picture 7" descr="SRAG Multi-Purpose Support Room at JSC's Mission Control Cen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1828800"/>
            <a:ext cx="25431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9" descr="NOAA's Space Environment Center, Boulder Colorad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4191000"/>
            <a:ext cx="28098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Shielding Countermeasures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53340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Earth’s magnetic field is protective in LEO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Estimates </a:t>
            </a:r>
            <a:r>
              <a:rPr lang="en-US" sz="2000" dirty="0"/>
              <a:t>of GCR within 15%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/>
              <a:t>Shielding materials have been tested on ISS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/>
              <a:t>Computational tools have been developed to estimate </a:t>
            </a:r>
            <a:r>
              <a:rPr lang="en-US" sz="2000" dirty="0" smtClean="0"/>
              <a:t>interaction </a:t>
            </a:r>
            <a:r>
              <a:rPr lang="en-US" sz="2000" dirty="0"/>
              <a:t>of radiation with materials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Standard approach for estimating shielding for spacecraft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/>
              <a:t>Computational models validated with </a:t>
            </a:r>
            <a:r>
              <a:rPr lang="en-US" sz="2000" dirty="0" err="1"/>
              <a:t>dosimetry</a:t>
            </a:r>
            <a:endParaRPr lang="en-US" sz="20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/>
              <a:t>Personnel </a:t>
            </a:r>
            <a:r>
              <a:rPr lang="en-US" sz="1800" dirty="0" err="1"/>
              <a:t>dosimetry</a:t>
            </a:r>
            <a:r>
              <a:rPr lang="en-US" sz="1800" dirty="0"/>
              <a:t> worn by crew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/>
              <a:t>Detectors mounted internal and external to the spacecraft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/>
          </a:p>
        </p:txBody>
      </p:sp>
      <p:pic>
        <p:nvPicPr>
          <p:cNvPr id="24579" name="Picture 5" descr="Radiation Area Monit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1066800"/>
            <a:ext cx="243840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7" descr="Radiation Area Moni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4800600"/>
            <a:ext cx="23812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9" descr="ISS Tissue Equivalent Proportional Count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505200"/>
            <a:ext cx="34290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Rectangle 11"/>
          <p:cNvSpPr>
            <a:spLocks noChangeArrowheads="1"/>
          </p:cNvSpPr>
          <p:nvPr/>
        </p:nvSpPr>
        <p:spPr bwMode="auto">
          <a:xfrm>
            <a:off x="5562600" y="2819400"/>
            <a:ext cx="296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/>
              <a:t>CAD Model of US Lab</a:t>
            </a:r>
          </a:p>
        </p:txBody>
      </p:sp>
      <p:sp>
        <p:nvSpPr>
          <p:cNvPr id="24583" name="Rectangle 12"/>
          <p:cNvSpPr>
            <a:spLocks noChangeArrowheads="1"/>
          </p:cNvSpPr>
          <p:nvPr/>
        </p:nvSpPr>
        <p:spPr bwMode="auto">
          <a:xfrm>
            <a:off x="685800" y="6019800"/>
            <a:ext cx="7529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i="1"/>
              <a:t>Radiation Area Monitor &amp; ISS Tissue Equivalent Proportional Counter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1">
      <a:dk1>
        <a:srgbClr val="000514"/>
      </a:dk1>
      <a:lt1>
        <a:srgbClr val="FFFFFF"/>
      </a:lt1>
      <a:dk2>
        <a:srgbClr val="003399"/>
      </a:dk2>
      <a:lt2>
        <a:srgbClr val="FFCC00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10">
        <a:dk1>
          <a:srgbClr val="000514"/>
        </a:dk1>
        <a:lt1>
          <a:srgbClr val="FFFFFF"/>
        </a:lt1>
        <a:dk2>
          <a:srgbClr val="003399"/>
        </a:dk2>
        <a:lt2>
          <a:srgbClr val="FFFF00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1">
        <a:dk1>
          <a:srgbClr val="000514"/>
        </a:dk1>
        <a:lt1>
          <a:srgbClr val="FFFFFF"/>
        </a:lt1>
        <a:dk2>
          <a:srgbClr val="003399"/>
        </a:dk2>
        <a:lt2>
          <a:srgbClr val="FFCC00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2643</TotalTime>
  <Words>902</Words>
  <Application>Microsoft Office PowerPoint</Application>
  <PresentationFormat>On-screen Show (4:3)</PresentationFormat>
  <Paragraphs>145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Garamond</vt:lpstr>
      <vt:lpstr>Wingdings</vt:lpstr>
      <vt:lpstr>Stream</vt:lpstr>
      <vt:lpstr>Stream</vt:lpstr>
      <vt:lpstr>Human Safety and Response Preparedness</vt:lpstr>
      <vt:lpstr>NASA Is Concerned With Two Main Types Of Radiation Risk:  </vt:lpstr>
      <vt:lpstr>South Atlantic Anomaly</vt:lpstr>
      <vt:lpstr>Basis of a Radiation Protection Program</vt:lpstr>
      <vt:lpstr>ALARA</vt:lpstr>
      <vt:lpstr>Radiation Protection Standards</vt:lpstr>
      <vt:lpstr>Mitigation of Risk</vt:lpstr>
      <vt:lpstr>Operational Countermeasures</vt:lpstr>
      <vt:lpstr>Shielding Countermeasures</vt:lpstr>
      <vt:lpstr>Other Countermeasures</vt:lpstr>
      <vt:lpstr>Missions Beyond Low Earth Orbit</vt:lpstr>
      <vt:lpstr>Information Needed as published in NCRP 153</vt:lpstr>
      <vt:lpstr>Information Needed (Cont.)</vt:lpstr>
      <vt:lpstr>Information Needed (Cont.)</vt:lpstr>
      <vt:lpstr>Designing Vehicles with Current Knowledge</vt:lpstr>
      <vt:lpstr>Design and Response Operations</vt:lpstr>
      <vt:lpstr>Implications for Commercial  Ventures</vt:lpstr>
      <vt:lpstr>Slide 18</vt:lpstr>
    </vt:vector>
  </TitlesOfParts>
  <Company>LMIT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Radiation Protection for Lunar Operations</dc:title>
  <dc:creator>LMIT-ODIN</dc:creator>
  <cp:lastModifiedBy>michael.bonadonna</cp:lastModifiedBy>
  <cp:revision>71</cp:revision>
  <dcterms:created xsi:type="dcterms:W3CDTF">2007-04-26T18:23:44Z</dcterms:created>
  <dcterms:modified xsi:type="dcterms:W3CDTF">2011-06-13T19:05:26Z</dcterms:modified>
</cp:coreProperties>
</file>